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</p:sldIdLst>
  <p:sldSz cx="24384000" cy="13716000"/>
  <p:notesSz cx="6858000" cy="9144000"/>
  <p:embeddedFontLst>
    <p:embeddedFont>
      <p:font typeface="paybooc Medium"/>
      <p:bold r:id="rId9"/>
    </p:embeddedFont>
    <p:embeddedFont>
      <p:font typeface="Noto Sans CJK KR DemiLight"/>
      <p:regular r:id="rId10"/>
    </p:embeddedFont>
    <p:embeddedFont>
      <p:font typeface="paybooc ExtraBold"/>
      <p:bold r:id="rId11"/>
    </p:embeddedFont>
    <p:embeddedFont>
      <p:font typeface="paybooc Bold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2.fntdata" Type="http://schemas.openxmlformats.org/officeDocument/2006/relationships/font"/><Relationship Id="rId11" Target="fonts/font3.fntdata" Type="http://schemas.openxmlformats.org/officeDocument/2006/relationships/font"/><Relationship Id="rId12" Target="fonts/font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1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.png" Type="http://schemas.openxmlformats.org/officeDocument/2006/relationships/image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EDF4F4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27100" y="660400"/>
            <a:ext cx="22529800" cy="12395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18000" y="8674100"/>
            <a:ext cx="15760700" cy="889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184400" y="304800"/>
            <a:ext cx="254000" cy="825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225800" y="304800"/>
            <a:ext cx="254000" cy="8255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254500" y="304800"/>
            <a:ext cx="254000" cy="8255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5283200" y="304800"/>
            <a:ext cx="254000" cy="8255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311900" y="304800"/>
            <a:ext cx="254000" cy="825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7818100" y="304800"/>
            <a:ext cx="254000" cy="8255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8846800" y="304800"/>
            <a:ext cx="254000" cy="8255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9875500" y="304800"/>
            <a:ext cx="254000" cy="8255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0904200" y="304800"/>
            <a:ext cx="254000" cy="8255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1945600" y="304800"/>
            <a:ext cx="254000" cy="82550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4470400" y="8902700"/>
            <a:ext cx="15443200" cy="431800"/>
          </a:xfrm>
          <a:prstGeom prst="rect">
            <a:avLst/>
          </a:prstGeom>
        </p:spPr>
        <p:txBody>
          <a:bodyPr anchor="t" rtlCol="false" lIns="0" tIns="30480" rIns="0" bIns="0"/>
          <a:lstStyle/>
          <a:p>
            <a:pPr algn="ctr" lvl="0">
              <a:lnSpc>
                <a:spcPct val="99600"/>
              </a:lnSpc>
            </a:pPr>
            <a:r>
              <a:rPr lang="ko-KR" sz="2400" b="false" i="false" u="none" strike="noStrike">
                <a:solidFill>
                  <a:srgbClr val="373737"/>
                </a:solidFill>
                <a:ea typeface="Noto Sans CJK KR DemiLight"/>
              </a:rPr>
              <a:t>한국공학대학교</a:t>
            </a:r>
            <a:r>
              <a:rPr lang="en-US" sz="2400" b="false" i="false" u="none" strike="noStrike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400" b="false" i="false" u="none" strike="noStrike">
                <a:solidFill>
                  <a:srgbClr val="373737"/>
                </a:solidFill>
                <a:ea typeface="Noto Sans CJK KR DemiLight"/>
              </a:rPr>
              <a:t>게임공학과</a:t>
            </a:r>
            <a:r>
              <a:rPr lang="en-US" sz="2400" b="false" i="false" u="none" strike="noStrike">
                <a:solidFill>
                  <a:srgbClr val="373737"/>
                </a:solidFill>
                <a:latin typeface="Noto Sans CJK KR DemiLight"/>
              </a:rPr>
              <a:t>    |    2022184005    |    </a:t>
            </a:r>
            <a:r>
              <a:rPr lang="ko-KR" sz="2400" b="false" i="false" u="none" strike="noStrike">
                <a:solidFill>
                  <a:srgbClr val="373737"/>
                </a:solidFill>
                <a:ea typeface="Noto Sans CJK KR DemiLight"/>
              </a:rPr>
              <a:t>김경준</a:t>
            </a:r>
            <a:r>
              <a:rPr lang="en-US" sz="2400" b="false" i="false" u="none" strike="noStrike">
                <a:solidFill>
                  <a:srgbClr val="373737"/>
                </a:solidFill>
                <a:latin typeface="Noto Sans CJK KR DemiLight"/>
              </a:rPr>
              <a:t>    |    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162300" y="4343400"/>
            <a:ext cx="18059400" cy="4267200"/>
          </a:xfrm>
          <a:prstGeom prst="rect">
            <a:avLst/>
          </a:prstGeom>
        </p:spPr>
        <p:txBody>
          <a:bodyPr anchor="t" rtlCol="false" lIns="0" tIns="77046" rIns="0" bIns="0"/>
          <a:lstStyle/>
          <a:p>
            <a:pPr algn="ctr" lvl="0">
              <a:lnSpc>
                <a:spcPct val="107899"/>
              </a:lnSpc>
            </a:pPr>
            <a:r>
              <a:rPr lang="en" sz="12133" b="false" i="false" u="none" strike="noStrike">
                <a:solidFill>
                  <a:srgbClr val="90A4A5"/>
                </a:solidFill>
                <a:latin typeface="paybooc Medium"/>
              </a:rPr>
              <a:t>2D Game Programming</a:t>
            </a:r>
          </a:p>
          <a:p>
            <a:pPr algn="ctr" lvl="0">
              <a:lnSpc>
                <a:spcPct val="107899"/>
              </a:lnSpc>
            </a:pPr>
            <a:r>
              <a:rPr lang="en-US" sz="12133" b="false" i="false" u="none" strike="noStrike">
                <a:solidFill>
                  <a:srgbClr val="373737"/>
                </a:solidFill>
                <a:latin typeface="paybooc Medium"/>
              </a:rPr>
              <a:t>2</a:t>
            </a:r>
            <a:r>
              <a:rPr lang="ko-KR" sz="12133" b="false" i="false" u="none" strike="noStrike">
                <a:solidFill>
                  <a:srgbClr val="373737"/>
                </a:solidFill>
                <a:ea typeface="paybooc Medium"/>
              </a:rPr>
              <a:t>차</a:t>
            </a:r>
            <a:r>
              <a:rPr lang="en-US" sz="12133" b="false" i="false" u="none" strike="noStrike">
                <a:solidFill>
                  <a:srgbClr val="373737"/>
                </a:solidFill>
                <a:latin typeface="paybooc Medium"/>
              </a:rPr>
              <a:t> </a:t>
            </a:r>
            <a:r>
              <a:rPr lang="ko-KR" sz="12133" b="false" i="false" u="none" strike="noStrike">
                <a:solidFill>
                  <a:srgbClr val="373737"/>
                </a:solidFill>
                <a:ea typeface="paybooc Medium"/>
              </a:rPr>
              <a:t>프로젝트</a:t>
            </a:r>
            <a:r>
              <a:rPr lang="en-US" sz="12133" b="false" i="false" u="none" strike="noStrike">
                <a:solidFill>
                  <a:srgbClr val="373737"/>
                </a:solidFill>
                <a:latin typeface="paybooc Medium"/>
              </a:rPr>
              <a:t> </a:t>
            </a:r>
            <a:r>
              <a:rPr lang="ko-KR" sz="12133" b="false" i="false" u="none" strike="noStrike">
                <a:solidFill>
                  <a:srgbClr val="373737"/>
                </a:solidFill>
                <a:ea typeface="paybooc Medium"/>
              </a:rPr>
              <a:t>중간</a:t>
            </a:r>
            <a:r>
              <a:rPr lang="en-US" sz="12133" b="false" i="false" u="none" strike="noStrike">
                <a:solidFill>
                  <a:srgbClr val="373737"/>
                </a:solidFill>
                <a:latin typeface="paybooc Medium"/>
              </a:rPr>
              <a:t> </a:t>
            </a:r>
            <a:r>
              <a:rPr lang="ko-KR" sz="12133" b="false" i="false" u="none" strike="noStrike">
                <a:solidFill>
                  <a:srgbClr val="373737"/>
                </a:solidFill>
                <a:ea typeface="paybooc Medium"/>
              </a:rPr>
              <a:t>발표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2DFD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27100" y="660400"/>
            <a:ext cx="22529800" cy="12395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27100" y="660400"/>
            <a:ext cx="22529800" cy="12395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89000" y="508000"/>
            <a:ext cx="22529800" cy="123952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841500" y="1930400"/>
            <a:ext cx="20701000" cy="13843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943100" y="4178300"/>
            <a:ext cx="10248900" cy="1270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981200" y="5410200"/>
            <a:ext cx="101727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943100" y="5740400"/>
            <a:ext cx="10248900" cy="12700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2006600" y="6972300"/>
            <a:ext cx="10147300" cy="254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943100" y="7302500"/>
            <a:ext cx="10248900" cy="12700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981200" y="8534400"/>
            <a:ext cx="10299700" cy="254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943100" y="8864600"/>
            <a:ext cx="10198100" cy="12700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993900" y="10096500"/>
            <a:ext cx="10198100" cy="254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2184400" y="304800"/>
            <a:ext cx="254000" cy="8255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3225800" y="304800"/>
            <a:ext cx="254000" cy="8255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4254500" y="304800"/>
            <a:ext cx="254000" cy="82550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5283200" y="304800"/>
            <a:ext cx="254000" cy="82550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6311900" y="304800"/>
            <a:ext cx="254000" cy="82550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7818100" y="304800"/>
            <a:ext cx="254000" cy="825500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8846800" y="304800"/>
            <a:ext cx="254000" cy="825500"/>
          </a:xfrm>
          <a:prstGeom prst="rect">
            <a:avLst/>
          </a:prstGeom>
        </p:spPr>
      </p:pic>
      <p:pic>
        <p:nvPicPr>
          <p:cNvPr name="Picture 21" id="21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9875500" y="304800"/>
            <a:ext cx="254000" cy="825500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20904200" y="304800"/>
            <a:ext cx="254000" cy="8255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21945600" y="304800"/>
            <a:ext cx="254000" cy="825500"/>
          </a:xfrm>
          <a:prstGeom prst="rect">
            <a:avLst/>
          </a:prstGeom>
        </p:spPr>
      </p:pic>
      <p:sp>
        <p:nvSpPr>
          <p:cNvPr name="TextBox 24" id="24"/>
          <p:cNvSpPr txBox="true"/>
          <p:nvPr/>
        </p:nvSpPr>
        <p:spPr>
          <a:xfrm rot="0">
            <a:off x="4572000" y="9220200"/>
            <a:ext cx="7543800" cy="571500"/>
          </a:xfrm>
          <a:prstGeom prst="rect">
            <a:avLst/>
          </a:prstGeom>
        </p:spPr>
        <p:txBody>
          <a:bodyPr anchor="t" rtlCol="false" lIns="0" tIns="40640" rIns="0" bIns="0"/>
          <a:lstStyle/>
          <a:p>
            <a:pPr algn="ctr" lvl="0">
              <a:lnSpc>
                <a:spcPct val="99600"/>
              </a:lnSpc>
            </a:pP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몬스터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모션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구현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,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몬스터의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캐릭터인식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AI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구현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000500" y="7658100"/>
            <a:ext cx="7543800" cy="571500"/>
          </a:xfrm>
          <a:prstGeom prst="rect">
            <a:avLst/>
          </a:prstGeom>
        </p:spPr>
        <p:txBody>
          <a:bodyPr anchor="t" rtlCol="false" lIns="0" tIns="40640" rIns="0" bIns="0"/>
          <a:lstStyle/>
          <a:p>
            <a:pPr algn="ctr" lvl="0">
              <a:lnSpc>
                <a:spcPct val="99600"/>
              </a:lnSpc>
            </a:pP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몬스터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객체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제작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,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캐릭터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모션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구현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000500" y="6096000"/>
            <a:ext cx="7543800" cy="571500"/>
          </a:xfrm>
          <a:prstGeom prst="rect">
            <a:avLst/>
          </a:prstGeom>
        </p:spPr>
        <p:txBody>
          <a:bodyPr anchor="t" rtlCol="false" lIns="0" tIns="40640" rIns="0" bIns="0"/>
          <a:lstStyle/>
          <a:p>
            <a:pPr algn="ctr" lvl="0">
              <a:lnSpc>
                <a:spcPct val="99600"/>
              </a:lnSpc>
            </a:pP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로비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화면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제작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,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캐릭터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객체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제작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000500" y="4533900"/>
            <a:ext cx="7543800" cy="571500"/>
          </a:xfrm>
          <a:prstGeom prst="rect">
            <a:avLst/>
          </a:prstGeom>
        </p:spPr>
        <p:txBody>
          <a:bodyPr anchor="t" rtlCol="false" lIns="0" tIns="40640" rIns="0" bIns="0"/>
          <a:lstStyle/>
          <a:p>
            <a:pPr algn="ctr" lvl="0">
              <a:lnSpc>
                <a:spcPct val="99600"/>
              </a:lnSpc>
            </a:pP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스프라이트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수집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및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가공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019300" y="4483100"/>
            <a:ext cx="2844800" cy="723900"/>
          </a:xfrm>
          <a:prstGeom prst="rect">
            <a:avLst/>
          </a:prstGeom>
        </p:spPr>
        <p:txBody>
          <a:bodyPr anchor="t" rtlCol="false" lIns="0" tIns="47301" rIns="0" bIns="0"/>
          <a:lstStyle/>
          <a:p>
            <a:pPr algn="ctr" lvl="0">
              <a:lnSpc>
                <a:spcPct val="99600"/>
              </a:lnSpc>
            </a:pP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1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주차</a:t>
            </a: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 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계획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470400" y="2082800"/>
            <a:ext cx="15798800" cy="12573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ctr" lvl="0">
              <a:lnSpc>
                <a:spcPct val="99600"/>
              </a:lnSpc>
            </a:pPr>
            <a:r>
              <a:rPr lang="ko-KR" sz="6400" b="false" i="false" u="none" strike="noStrike">
                <a:solidFill>
                  <a:srgbClr val="373737"/>
                </a:solidFill>
                <a:ea typeface="paybooc Bold"/>
              </a:rPr>
              <a:t>진행</a:t>
            </a:r>
            <a:r>
              <a:rPr lang="en-US" sz="6400" b="false" i="false" u="none" strike="noStrike">
                <a:solidFill>
                  <a:srgbClr val="373737"/>
                </a:solidFill>
                <a:latin typeface="paybooc Bold"/>
              </a:rPr>
              <a:t> </a:t>
            </a:r>
            <a:r>
              <a:rPr lang="ko-KR" sz="6400" b="false" i="false" u="none" strike="noStrike">
                <a:solidFill>
                  <a:srgbClr val="373737"/>
                </a:solidFill>
                <a:ea typeface="paybooc Bold"/>
              </a:rPr>
              <a:t>상황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095500" y="2159000"/>
            <a:ext cx="1016000" cy="990600"/>
          </a:xfrm>
          <a:prstGeom prst="rect">
            <a:avLst/>
          </a:prstGeom>
        </p:spPr>
        <p:txBody>
          <a:bodyPr anchor="t" rtlCol="false" lIns="0" tIns="64347" rIns="0" bIns="0"/>
          <a:lstStyle/>
          <a:p>
            <a:pPr algn="ctr" lvl="0">
              <a:lnSpc>
                <a:spcPct val="99600"/>
              </a:lnSpc>
            </a:pPr>
            <a:r>
              <a:rPr lang="en" sz="5066" b="false" i="false" u="none" strike="noStrike">
                <a:solidFill>
                  <a:srgbClr val="FFFFFF"/>
                </a:solidFill>
                <a:latin typeface="paybooc ExtraBold"/>
              </a:rPr>
              <a:t>01</a:t>
            </a:r>
          </a:p>
        </p:txBody>
      </p:sp>
      <p:pic>
        <p:nvPicPr>
          <p:cNvPr name="Picture 31" id="31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2687300" y="4178300"/>
            <a:ext cx="10248900" cy="1270000"/>
          </a:xfrm>
          <a:prstGeom prst="rect">
            <a:avLst/>
          </a:prstGeom>
        </p:spPr>
      </p:pic>
      <p:sp>
        <p:nvSpPr>
          <p:cNvPr name="TextBox 32" id="32"/>
          <p:cNvSpPr txBox="true"/>
          <p:nvPr/>
        </p:nvSpPr>
        <p:spPr>
          <a:xfrm rot="0">
            <a:off x="14706600" y="4419600"/>
            <a:ext cx="7531100" cy="927100"/>
          </a:xfrm>
          <a:prstGeom prst="rect">
            <a:avLst/>
          </a:prstGeom>
        </p:spPr>
        <p:txBody>
          <a:bodyPr anchor="t" rtlCol="false" lIns="0" tIns="35560" rIns="0" bIns="0"/>
          <a:lstStyle/>
          <a:p>
            <a:pPr algn="ctr" lvl="0">
              <a:lnSpc>
                <a:spcPct val="99600"/>
              </a:lnSpc>
            </a:pP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구현에</a:t>
            </a:r>
            <a:r>
              <a:rPr lang="en-US" sz="2800" b="false" i="false" u="none" strike="noStrike" spc="-84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필요한</a:t>
            </a:r>
            <a:r>
              <a:rPr lang="en-US" sz="2800" b="false" i="false" u="none" strike="noStrike" spc="-84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스프라이트</a:t>
            </a:r>
            <a:r>
              <a:rPr lang="en-US" sz="2800" b="false" i="false" u="none" strike="noStrike" spc="-84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수집및</a:t>
            </a:r>
            <a:r>
              <a:rPr lang="en-US" sz="2800" b="false" i="false" u="none" strike="noStrike" spc="-84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가공</a:t>
            </a:r>
            <a:r>
              <a:rPr lang="en-US" sz="2800" b="false" i="false" u="none" strike="noStrike" spc="-84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완료</a:t>
            </a:r>
          </a:p>
          <a:p>
            <a:pPr algn="ctr" lvl="0">
              <a:lnSpc>
                <a:spcPct val="99600"/>
              </a:lnSpc>
            </a:pP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추후</a:t>
            </a:r>
            <a:r>
              <a:rPr lang="en-US" sz="2800" b="false" i="false" u="none" strike="noStrike" spc="-84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필요한</a:t>
            </a:r>
            <a:r>
              <a:rPr lang="en-US" sz="2800" b="false" i="false" u="none" strike="noStrike" spc="-84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스프라이트</a:t>
            </a:r>
            <a:r>
              <a:rPr lang="en-US" sz="2800" b="false" i="false" u="none" strike="noStrike" spc="-84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발생시</a:t>
            </a:r>
            <a:r>
              <a:rPr lang="en-US" sz="2800" b="false" i="false" u="none" strike="noStrike" spc="-84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800" b="false" i="false" u="none" strike="noStrike" spc="-84">
                <a:solidFill>
                  <a:srgbClr val="373737"/>
                </a:solidFill>
                <a:ea typeface="Noto Sans CJK KR DemiLight"/>
              </a:rPr>
              <a:t>추가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623800" y="4483100"/>
            <a:ext cx="2908300" cy="723900"/>
          </a:xfrm>
          <a:prstGeom prst="rect">
            <a:avLst/>
          </a:prstGeom>
        </p:spPr>
        <p:txBody>
          <a:bodyPr anchor="t" rtlCol="false" lIns="0" tIns="47301" rIns="0" bIns="0"/>
          <a:lstStyle/>
          <a:p>
            <a:pPr algn="ctr" lvl="0">
              <a:lnSpc>
                <a:spcPct val="99600"/>
              </a:lnSpc>
            </a:pP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1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주차</a:t>
            </a: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 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결과</a:t>
            </a:r>
          </a:p>
        </p:txBody>
      </p:sp>
      <p:pic>
        <p:nvPicPr>
          <p:cNvPr name="Picture 34" id="3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2687300" y="5689600"/>
            <a:ext cx="10248900" cy="1270000"/>
          </a:xfrm>
          <a:prstGeom prst="rect">
            <a:avLst/>
          </a:prstGeom>
        </p:spPr>
      </p:pic>
      <p:sp>
        <p:nvSpPr>
          <p:cNvPr name="TextBox 35" id="35"/>
          <p:cNvSpPr txBox="true"/>
          <p:nvPr/>
        </p:nvSpPr>
        <p:spPr>
          <a:xfrm rot="0">
            <a:off x="14744700" y="6007100"/>
            <a:ext cx="7543800" cy="622300"/>
          </a:xfrm>
          <a:prstGeom prst="rect">
            <a:avLst/>
          </a:prstGeom>
        </p:spPr>
        <p:txBody>
          <a:bodyPr anchor="t" rtlCol="false" lIns="0" tIns="40640" rIns="0" bIns="0"/>
          <a:lstStyle/>
          <a:p>
            <a:pPr algn="ctr" lvl="0">
              <a:lnSpc>
                <a:spcPct val="99600"/>
              </a:lnSpc>
            </a:pP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로비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화면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제작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,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캐릭터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객체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제작</a:t>
            </a:r>
            <a:r>
              <a:rPr lang="en-US" sz="3200" b="false" i="false" u="none" strike="noStrike" spc="-96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3200" b="false" i="false" u="none" strike="noStrike" spc="-96">
                <a:solidFill>
                  <a:srgbClr val="373737"/>
                </a:solidFill>
                <a:ea typeface="Noto Sans CJK KR DemiLight"/>
              </a:rPr>
              <a:t>완료</a:t>
            </a:r>
          </a:p>
        </p:txBody>
      </p:sp>
      <p:pic>
        <p:nvPicPr>
          <p:cNvPr name="Picture 36" id="3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687300" y="5397500"/>
            <a:ext cx="10172700" cy="25400"/>
          </a:xfrm>
          <a:prstGeom prst="rect">
            <a:avLst/>
          </a:prstGeom>
        </p:spPr>
      </p:pic>
      <p:pic>
        <p:nvPicPr>
          <p:cNvPr name="Picture 37" id="3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687300" y="6959600"/>
            <a:ext cx="10172700" cy="25400"/>
          </a:xfrm>
          <a:prstGeom prst="rect">
            <a:avLst/>
          </a:prstGeom>
        </p:spPr>
      </p:pic>
      <p:pic>
        <p:nvPicPr>
          <p:cNvPr name="Picture 38" id="3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2649200" y="7366000"/>
            <a:ext cx="10248900" cy="1270000"/>
          </a:xfrm>
          <a:prstGeom prst="rect">
            <a:avLst/>
          </a:prstGeom>
        </p:spPr>
      </p:pic>
      <p:sp>
        <p:nvSpPr>
          <p:cNvPr name="TextBox 39" id="39"/>
          <p:cNvSpPr txBox="true"/>
          <p:nvPr/>
        </p:nvSpPr>
        <p:spPr>
          <a:xfrm rot="0">
            <a:off x="14960600" y="7569200"/>
            <a:ext cx="7531100" cy="927100"/>
          </a:xfrm>
          <a:prstGeom prst="rect">
            <a:avLst/>
          </a:prstGeom>
        </p:spPr>
        <p:txBody>
          <a:bodyPr anchor="t" rtlCol="false" lIns="0" tIns="33867" rIns="0" bIns="0"/>
          <a:lstStyle/>
          <a:p>
            <a:pPr algn="ctr" lvl="0">
              <a:lnSpc>
                <a:spcPct val="99600"/>
              </a:lnSpc>
            </a:pP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몬스터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객체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제작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완료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,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캐릭터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모션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일부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구현완료</a:t>
            </a:r>
          </a:p>
          <a:p>
            <a:pPr algn="ctr" lvl="0">
              <a:lnSpc>
                <a:spcPct val="99600"/>
              </a:lnSpc>
            </a:pP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(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이동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,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공격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,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죽음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, idle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구현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O /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피격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구현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X)</a:t>
            </a:r>
          </a:p>
        </p:txBody>
      </p:sp>
      <p:pic>
        <p:nvPicPr>
          <p:cNvPr name="Picture 40" id="4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649200" y="8636000"/>
            <a:ext cx="10172700" cy="25400"/>
          </a:xfrm>
          <a:prstGeom prst="rect">
            <a:avLst/>
          </a:prstGeom>
        </p:spPr>
      </p:pic>
      <p:pic>
        <p:nvPicPr>
          <p:cNvPr name="Picture 41" id="41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2687300" y="8915400"/>
            <a:ext cx="10248900" cy="1270000"/>
          </a:xfrm>
          <a:prstGeom prst="rect">
            <a:avLst/>
          </a:prstGeom>
        </p:spPr>
      </p:pic>
      <p:pic>
        <p:nvPicPr>
          <p:cNvPr name="Picture 42" id="42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687300" y="10185400"/>
            <a:ext cx="10172700" cy="25400"/>
          </a:xfrm>
          <a:prstGeom prst="rect">
            <a:avLst/>
          </a:prstGeom>
        </p:spPr>
      </p:pic>
      <p:sp>
        <p:nvSpPr>
          <p:cNvPr name="TextBox 43" id="43"/>
          <p:cNvSpPr txBox="true"/>
          <p:nvPr/>
        </p:nvSpPr>
        <p:spPr>
          <a:xfrm rot="0">
            <a:off x="21323300" y="4889500"/>
            <a:ext cx="1892300" cy="546100"/>
          </a:xfrm>
          <a:prstGeom prst="rect">
            <a:avLst/>
          </a:prstGeom>
        </p:spPr>
        <p:txBody>
          <a:bodyPr anchor="t" rtlCol="false" lIns="0" tIns="35560" rIns="0" bIns="0"/>
          <a:lstStyle/>
          <a:p>
            <a:pPr algn="ctr" lvl="0">
              <a:lnSpc>
                <a:spcPct val="99600"/>
              </a:lnSpc>
            </a:pPr>
            <a:r>
              <a:rPr lang="en" sz="2799" b="false" i="false" u="none" strike="noStrike" spc="-84">
                <a:solidFill>
                  <a:srgbClr val="373737"/>
                </a:solidFill>
                <a:latin typeface="Noto Sans CJK KR DemiLight"/>
              </a:rPr>
              <a:t>95 %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2019300" y="6045200"/>
            <a:ext cx="2844800" cy="723900"/>
          </a:xfrm>
          <a:prstGeom prst="rect">
            <a:avLst/>
          </a:prstGeom>
        </p:spPr>
        <p:txBody>
          <a:bodyPr anchor="t" rtlCol="false" lIns="0" tIns="47301" rIns="0" bIns="0"/>
          <a:lstStyle/>
          <a:p>
            <a:pPr algn="ctr" lvl="0">
              <a:lnSpc>
                <a:spcPct val="99600"/>
              </a:lnSpc>
            </a:pP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2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주차</a:t>
            </a: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 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계획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2649200" y="6019800"/>
            <a:ext cx="2908300" cy="723900"/>
          </a:xfrm>
          <a:prstGeom prst="rect">
            <a:avLst/>
          </a:prstGeom>
        </p:spPr>
        <p:txBody>
          <a:bodyPr anchor="t" rtlCol="false" lIns="0" tIns="47301" rIns="0" bIns="0"/>
          <a:lstStyle/>
          <a:p>
            <a:pPr algn="ctr" lvl="0">
              <a:lnSpc>
                <a:spcPct val="99600"/>
              </a:lnSpc>
            </a:pP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2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주차</a:t>
            </a: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 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결과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21323300" y="6451600"/>
            <a:ext cx="1892300" cy="546100"/>
          </a:xfrm>
          <a:prstGeom prst="rect">
            <a:avLst/>
          </a:prstGeom>
        </p:spPr>
        <p:txBody>
          <a:bodyPr anchor="t" rtlCol="false" lIns="0" tIns="35560" rIns="0" bIns="0"/>
          <a:lstStyle/>
          <a:p>
            <a:pPr algn="ctr" lvl="0">
              <a:lnSpc>
                <a:spcPct val="99600"/>
              </a:lnSpc>
            </a:pPr>
            <a:r>
              <a:rPr lang="en" sz="2799" b="false" i="false" u="none" strike="noStrike" spc="-84">
                <a:solidFill>
                  <a:srgbClr val="373737"/>
                </a:solidFill>
                <a:latin typeface="Noto Sans CJK KR DemiLight"/>
              </a:rPr>
              <a:t>100 %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2019300" y="7632700"/>
            <a:ext cx="2844800" cy="723900"/>
          </a:xfrm>
          <a:prstGeom prst="rect">
            <a:avLst/>
          </a:prstGeom>
        </p:spPr>
        <p:txBody>
          <a:bodyPr anchor="t" rtlCol="false" lIns="0" tIns="47301" rIns="0" bIns="0"/>
          <a:lstStyle/>
          <a:p>
            <a:pPr algn="ctr" lvl="0">
              <a:lnSpc>
                <a:spcPct val="99600"/>
              </a:lnSpc>
            </a:pP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3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주차</a:t>
            </a: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 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계획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2649200" y="7658100"/>
            <a:ext cx="2908300" cy="723900"/>
          </a:xfrm>
          <a:prstGeom prst="rect">
            <a:avLst/>
          </a:prstGeom>
        </p:spPr>
        <p:txBody>
          <a:bodyPr anchor="t" rtlCol="false" lIns="0" tIns="47301" rIns="0" bIns="0"/>
          <a:lstStyle/>
          <a:p>
            <a:pPr algn="ctr" lvl="0">
              <a:lnSpc>
                <a:spcPct val="99600"/>
              </a:lnSpc>
            </a:pP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3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주차</a:t>
            </a: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 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결과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21437600" y="8102600"/>
            <a:ext cx="1892300" cy="546100"/>
          </a:xfrm>
          <a:prstGeom prst="rect">
            <a:avLst/>
          </a:prstGeom>
        </p:spPr>
        <p:txBody>
          <a:bodyPr anchor="t" rtlCol="false" lIns="0" tIns="35560" rIns="0" bIns="0"/>
          <a:lstStyle/>
          <a:p>
            <a:pPr algn="ctr" lvl="0">
              <a:lnSpc>
                <a:spcPct val="99600"/>
              </a:lnSpc>
            </a:pPr>
            <a:r>
              <a:rPr lang="en" sz="2799" b="false" i="false" u="none" strike="noStrike" spc="-84">
                <a:solidFill>
                  <a:srgbClr val="373737"/>
                </a:solidFill>
                <a:latin typeface="Noto Sans CJK KR DemiLight"/>
              </a:rPr>
              <a:t>90 %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2649200" y="9245600"/>
            <a:ext cx="2908300" cy="723900"/>
          </a:xfrm>
          <a:prstGeom prst="rect">
            <a:avLst/>
          </a:prstGeom>
        </p:spPr>
        <p:txBody>
          <a:bodyPr anchor="t" rtlCol="false" lIns="0" tIns="47301" rIns="0" bIns="0"/>
          <a:lstStyle/>
          <a:p>
            <a:pPr algn="ctr" lvl="0">
              <a:lnSpc>
                <a:spcPct val="99600"/>
              </a:lnSpc>
            </a:pP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4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주차</a:t>
            </a: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 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결과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5062200" y="9105900"/>
            <a:ext cx="7531100" cy="927100"/>
          </a:xfrm>
          <a:prstGeom prst="rect">
            <a:avLst/>
          </a:prstGeom>
        </p:spPr>
        <p:txBody>
          <a:bodyPr anchor="t" rtlCol="false" lIns="0" tIns="33867" rIns="0" bIns="0"/>
          <a:lstStyle/>
          <a:p>
            <a:pPr algn="ctr" lvl="0">
              <a:lnSpc>
                <a:spcPct val="99600"/>
              </a:lnSpc>
            </a:pP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몬스터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모션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일부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구현완료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(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이동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,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공격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, 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죽음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, idle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구현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O /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피격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구현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X),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캐릭터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인식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AI </a:t>
            </a:r>
            <a:r>
              <a:rPr lang="ko-KR" sz="2666" b="false" i="false" u="none" strike="noStrike" spc="-80">
                <a:solidFill>
                  <a:srgbClr val="373737"/>
                </a:solidFill>
                <a:ea typeface="Noto Sans CJK KR DemiLight"/>
              </a:rPr>
              <a:t>구현</a:t>
            </a:r>
            <a:r>
              <a:rPr lang="en-US" sz="2666" b="false" i="false" u="none" strike="noStrike" spc="-80">
                <a:solidFill>
                  <a:srgbClr val="373737"/>
                </a:solidFill>
                <a:latin typeface="Noto Sans CJK KR DemiLight"/>
              </a:rPr>
              <a:t> X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2019300" y="9182100"/>
            <a:ext cx="2844800" cy="723900"/>
          </a:xfrm>
          <a:prstGeom prst="rect">
            <a:avLst/>
          </a:prstGeom>
        </p:spPr>
        <p:txBody>
          <a:bodyPr anchor="t" rtlCol="false" lIns="0" tIns="47301" rIns="0" bIns="0"/>
          <a:lstStyle/>
          <a:p>
            <a:pPr algn="ctr" lvl="0">
              <a:lnSpc>
                <a:spcPct val="99600"/>
              </a:lnSpc>
            </a:pP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4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주차</a:t>
            </a:r>
            <a:r>
              <a:rPr lang="en-US" sz="3724" b="false" i="false" u="none" strike="noStrike">
                <a:solidFill>
                  <a:srgbClr val="90A4A5"/>
                </a:solidFill>
                <a:latin typeface="paybooc ExtraBold"/>
              </a:rPr>
              <a:t> </a:t>
            </a:r>
            <a:r>
              <a:rPr lang="ko-KR" sz="3724" b="false" i="false" u="none" strike="noStrike">
                <a:solidFill>
                  <a:srgbClr val="90A4A5"/>
                </a:solidFill>
                <a:ea typeface="paybooc ExtraBold"/>
              </a:rPr>
              <a:t>계획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21437600" y="9677400"/>
            <a:ext cx="1892300" cy="546100"/>
          </a:xfrm>
          <a:prstGeom prst="rect">
            <a:avLst/>
          </a:prstGeom>
        </p:spPr>
        <p:txBody>
          <a:bodyPr anchor="t" rtlCol="false" lIns="0" tIns="35560" rIns="0" bIns="0"/>
          <a:lstStyle/>
          <a:p>
            <a:pPr algn="ctr" lvl="0">
              <a:lnSpc>
                <a:spcPct val="99600"/>
              </a:lnSpc>
            </a:pPr>
            <a:r>
              <a:rPr lang="en" sz="2799" b="false" i="false" u="none" strike="noStrike" spc="-84">
                <a:solidFill>
                  <a:srgbClr val="373737"/>
                </a:solidFill>
                <a:latin typeface="Noto Sans CJK KR DemiLight"/>
              </a:rPr>
              <a:t>70 %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 xmlns:r="http://schemas.openxmlformats.org/officeDocument/2006/relationships">
      <p:bgPr>
        <a:solidFill>
          <a:srgbClr val="D2DFDF"/>
        </a:solidFill>
      </p:bgPr>
    </p:bg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27100" y="660400"/>
            <a:ext cx="22529800" cy="12395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841500" y="1930400"/>
            <a:ext cx="20701000" cy="1384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184400" y="304800"/>
            <a:ext cx="254000" cy="825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225800" y="304800"/>
            <a:ext cx="254000" cy="8255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254500" y="304800"/>
            <a:ext cx="254000" cy="8255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5283200" y="304800"/>
            <a:ext cx="254000" cy="8255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311900" y="304800"/>
            <a:ext cx="254000" cy="825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7818100" y="304800"/>
            <a:ext cx="254000" cy="8255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8846800" y="304800"/>
            <a:ext cx="254000" cy="8255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9875500" y="304800"/>
            <a:ext cx="254000" cy="8255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0904200" y="304800"/>
            <a:ext cx="254000" cy="8255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1945600" y="304800"/>
            <a:ext cx="254000" cy="82550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4889500" y="2082800"/>
            <a:ext cx="15798800" cy="1257300"/>
          </a:xfrm>
          <a:prstGeom prst="rect">
            <a:avLst/>
          </a:prstGeom>
        </p:spPr>
        <p:txBody>
          <a:bodyPr anchor="t" rtlCol="false" lIns="0" tIns="81280" rIns="0" bIns="0"/>
          <a:lstStyle/>
          <a:p>
            <a:pPr algn="ctr" lvl="0">
              <a:lnSpc>
                <a:spcPct val="99600"/>
              </a:lnSpc>
            </a:pPr>
            <a:r>
              <a:rPr lang="en-US" sz="6400" b="false" i="false" u="none" strike="noStrike">
                <a:solidFill>
                  <a:srgbClr val="373737"/>
                </a:solidFill>
                <a:latin typeface="paybooc Bold"/>
              </a:rPr>
              <a:t>Commit </a:t>
            </a:r>
            <a:r>
              <a:rPr lang="ko-KR" sz="6400" b="false" i="false" u="none" strike="noStrike">
                <a:solidFill>
                  <a:srgbClr val="373737"/>
                </a:solidFill>
                <a:ea typeface="paybooc Bold"/>
              </a:rPr>
              <a:t>통계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44700" y="2159000"/>
            <a:ext cx="1117600" cy="990600"/>
          </a:xfrm>
          <a:prstGeom prst="rect">
            <a:avLst/>
          </a:prstGeom>
        </p:spPr>
        <p:txBody>
          <a:bodyPr anchor="t" rtlCol="false" lIns="0" tIns="64347" rIns="0" bIns="0"/>
          <a:lstStyle/>
          <a:p>
            <a:pPr algn="ctr" lvl="0">
              <a:lnSpc>
                <a:spcPct val="99600"/>
              </a:lnSpc>
            </a:pPr>
            <a:r>
              <a:rPr lang="en" sz="5066" b="false" i="false" u="none" strike="noStrike">
                <a:solidFill>
                  <a:srgbClr val="FFFFFF"/>
                </a:solidFill>
                <a:latin typeface="paybooc ExtraBold"/>
              </a:rPr>
              <a:t>02</a:t>
            </a:r>
          </a:p>
        </p:txBody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184400" y="3479800"/>
            <a:ext cx="20002500" cy="9385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